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a" ContentType="audio/x-ms-wma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0" r:id="rId1"/>
    <p:sldMasterId id="2147483732" r:id="rId2"/>
  </p:sldMasterIdLst>
  <p:notesMasterIdLst>
    <p:notesMasterId r:id="rId17"/>
  </p:notesMasterIdLst>
  <p:handoutMasterIdLst>
    <p:handoutMasterId r:id="rId18"/>
  </p:handoutMasterIdLst>
  <p:sldIdLst>
    <p:sldId id="321" r:id="rId3"/>
    <p:sldId id="496" r:id="rId4"/>
    <p:sldId id="606" r:id="rId5"/>
    <p:sldId id="609" r:id="rId6"/>
    <p:sldId id="610" r:id="rId7"/>
    <p:sldId id="611" r:id="rId8"/>
    <p:sldId id="612" r:id="rId9"/>
    <p:sldId id="613" r:id="rId10"/>
    <p:sldId id="614" r:id="rId11"/>
    <p:sldId id="615" r:id="rId12"/>
    <p:sldId id="616" r:id="rId13"/>
    <p:sldId id="617" r:id="rId14"/>
    <p:sldId id="618" r:id="rId15"/>
    <p:sldId id="60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99"/>
    <a:srgbClr val="D1E9F1"/>
    <a:srgbClr val="006600"/>
    <a:srgbClr val="660066"/>
    <a:srgbClr val="D5A5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6" autoAdjust="0"/>
    <p:restoredTop sz="94340" autoAdjust="0"/>
  </p:normalViewPr>
  <p:slideViewPr>
    <p:cSldViewPr>
      <p:cViewPr varScale="1">
        <p:scale>
          <a:sx n="70" d="100"/>
          <a:sy n="70" d="100"/>
        </p:scale>
        <p:origin x="1308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822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image" Target="../media/image15.wmf"/><Relationship Id="rId1" Type="http://schemas.openxmlformats.org/officeDocument/2006/relationships/image" Target="../media/image14.wmf"/><Relationship Id="rId4" Type="http://schemas.openxmlformats.org/officeDocument/2006/relationships/image" Target="../media/image17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8B840-9B31-4672-B86D-5861A94354EE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E7EC3-0626-425D-9E50-F23C4A046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9366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0.wmf>
</file>

<file path=ppt/media/image11.png>
</file>

<file path=ppt/media/image12.png>
</file>

<file path=ppt/media/image13.png>
</file>

<file path=ppt/media/image14.wmf>
</file>

<file path=ppt/media/image15.wmf>
</file>

<file path=ppt/media/image16.wmf>
</file>

<file path=ppt/media/image17.wmf>
</file>

<file path=ppt/media/image18.png>
</file>

<file path=ppt/media/image19.png>
</file>

<file path=ppt/media/image2.jpeg>
</file>

<file path=ppt/media/image20.wmf>
</file>

<file path=ppt/media/image21.wmf>
</file>

<file path=ppt/media/image22.wmf>
</file>

<file path=ppt/media/image23.png>
</file>

<file path=ppt/media/image3.jpg>
</file>

<file path=ppt/media/image4.png>
</file>

<file path=ppt/media/image5.png>
</file>

<file path=ppt/media/image6.png>
</file>

<file path=ppt/media/image7.wmf>
</file>

<file path=ppt/media/image8.wmf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046F0F-7C80-468D-A4BD-1AFBB183EDFF}" type="datetimeFigureOut">
              <a:rPr lang="en-IN" smtClean="0"/>
              <a:pPr/>
              <a:t>23-02-2021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5A6D41-504F-43FC-A88B-27002E26DED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31176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5A6D41-504F-43FC-A88B-27002E26DEDF}" type="slidenum">
              <a:rPr lang="en-IN" smtClean="0"/>
              <a:pPr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0343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67398-3279-479B-AE6E-B35580D1277D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534400" y="-19692"/>
            <a:ext cx="609600" cy="62929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 dirty="0"/>
          </a:p>
        </p:txBody>
      </p:sp>
    </p:spTree>
    <p:extLst>
      <p:ext uri="{BB962C8B-B14F-4D97-AF65-F5344CB8AC3E}">
        <p14:creationId xmlns:p14="http://schemas.microsoft.com/office/powerpoint/2010/main" val="24053726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46C78-D5FB-4C39-9AB5-71C79FAEC2AC}" type="datetime1">
              <a:rPr lang="en-IN" smtClean="0"/>
              <a:t>23-02-2021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85B06D25-E76B-460D-BAF4-C4C021188210}" type="datetime1">
              <a:rPr lang="en-IN" smtClean="0"/>
              <a:t>23-02-2021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0FCEC-9A66-4284-84C2-74C5248E799F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C2143739-E18B-41FF-83D1-9DB8EE3F9D4A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8D48F-71A2-475F-BF85-FFAAD4CCBE3B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818B-D7ED-417A-899A-F8670C9DD427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68AD-E6E2-4050-8CAD-7AE675AAB66D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4930-E247-4FF7-9CC4-AB7D1D95E98B}" type="datetime1">
              <a:rPr lang="en-IN" smtClean="0"/>
              <a:t>23-02-2021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ACE7E-0A64-4224-90AA-1D019F8488E0}" type="datetime1">
              <a:rPr lang="en-IN" smtClean="0"/>
              <a:t>23-02-2021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4C-5498-4FF0-8165-C3EC206C4E90}" type="datetime1">
              <a:rPr lang="en-IN" smtClean="0"/>
              <a:t>23-02-2021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02956-4067-455E-AFD3-49177EAD41B7}" type="datetime1">
              <a:rPr lang="en-IN" smtClean="0"/>
              <a:t>23-02-2021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271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3C68-D1F1-4E45-9C47-9DA83C49976E}" type="datetime1">
              <a:rPr lang="en-IN" smtClean="0"/>
              <a:t>23-02-2021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088C-40E7-4FE6-BF43-781140FAE6FE}" type="datetime1">
              <a:rPr lang="en-IN" smtClean="0"/>
              <a:t>23-02-2021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74D32-67A9-4ADE-9C32-8AFA3C62BFD0}" type="datetime1">
              <a:rPr lang="en-IN" smtClean="0"/>
              <a:t>23-02-2021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4F2D-5AB7-4BA6-B8DD-C79F6E8BB781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77886-428E-4DEC-9EC4-6BFE88D79A40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142844" y="1285860"/>
            <a:ext cx="8858312" cy="5000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404493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3EF5BC2C-AA40-4FA8-BA8B-47B55AC08A8E}" type="datetime1">
              <a:rPr lang="en-IN" smtClean="0"/>
              <a:t>23-02-2021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0A044-52AE-4D50-9411-61B81FB0C988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0"/>
            <a:ext cx="609600" cy="6096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F40BE-5FC1-480C-948C-2C5A779644E2}" type="datetime1">
              <a:rPr lang="en-IN" smtClean="0"/>
              <a:t>23-02-2021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3A3C5BE-05AB-48B4-93C0-89E50B57FCBE}" type="datetime1">
              <a:rPr lang="en-IN" smtClean="0"/>
              <a:t>23-02-2021</a:t>
            </a:fld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>
          <a:xfrm>
            <a:off x="2057400" y="1279524"/>
            <a:ext cx="533400" cy="244476"/>
          </a:xfrm>
        </p:spPr>
        <p:txBody>
          <a:bodyPr rtlCol="0"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60DFA69A-ABA2-4CD5-B26E-B4D3F8E2E1D3}" type="datetime1">
              <a:rPr lang="en-IN" smtClean="0"/>
              <a:t>23-02-2021</a:t>
            </a:fld>
            <a:endParaRPr lang="en-I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IN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7DFC5-6BFB-4C24-8C78-D039C14F1C56}" type="datetime1">
              <a:rPr lang="en-IN" smtClean="0"/>
              <a:t>23-02-2021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26AD5-3D16-471F-936F-2A87F6D907D7}" type="datetime1">
              <a:rPr lang="en-IN" smtClean="0"/>
              <a:t>23-02-2021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ADA17C2B-DC05-49BF-974A-D5117AC6CE1A}" type="datetime1">
              <a:rPr lang="en-IN" smtClean="0"/>
              <a:t>23-02-2021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534400" y="0"/>
            <a:ext cx="609600" cy="533400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534400" y="-19692"/>
            <a:ext cx="609600" cy="62929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8D7678-61CF-41E7-B801-D2CAAC9CD35D}" type="datetime1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BDDE9-6B10-4AA9-8675-A5D878535D02}" type="slidenum">
              <a:rPr lang="en-IN" smtClean="0"/>
              <a:pPr/>
              <a:t>‹#›</a:t>
            </a:fld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5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5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7" Type="http://schemas.openxmlformats.org/officeDocument/2006/relationships/image" Target="../media/image4.png"/><Relationship Id="rId2" Type="http://schemas.microsoft.com/office/2007/relationships/media" Target="../media/media11.wma"/><Relationship Id="rId1" Type="http://schemas.openxmlformats.org/officeDocument/2006/relationships/vmlDrawing" Target="../drawings/vmlDrawing4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8.bin"/><Relationship Id="rId4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wmf"/><Relationship Id="rId3" Type="http://schemas.openxmlformats.org/officeDocument/2006/relationships/audio" Target="../media/media12.wma"/><Relationship Id="rId7" Type="http://schemas.openxmlformats.org/officeDocument/2006/relationships/oleObject" Target="../embeddings/oleObject10.bin"/><Relationship Id="rId2" Type="http://schemas.microsoft.com/office/2007/relationships/media" Target="../media/media12.wma"/><Relationship Id="rId1" Type="http://schemas.openxmlformats.org/officeDocument/2006/relationships/vmlDrawing" Target="../drawings/vmlDrawing5.vml"/><Relationship Id="rId6" Type="http://schemas.openxmlformats.org/officeDocument/2006/relationships/image" Target="../media/image21.wmf"/><Relationship Id="rId5" Type="http://schemas.openxmlformats.org/officeDocument/2006/relationships/oleObject" Target="../embeddings/oleObject9.bin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5" Type="http://schemas.openxmlformats.org/officeDocument/2006/relationships/image" Target="../media/image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7" Type="http://schemas.openxmlformats.org/officeDocument/2006/relationships/image" Target="../media/image4.png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4.wma"/><Relationship Id="rId7" Type="http://schemas.openxmlformats.org/officeDocument/2006/relationships/image" Target="../media/image7.wmf"/><Relationship Id="rId2" Type="http://schemas.openxmlformats.org/officeDocument/2006/relationships/tags" Target="../tags/tag3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4.xml"/><Relationship Id="rId10" Type="http://schemas.openxmlformats.org/officeDocument/2006/relationships/image" Target="../media/image8.wmf"/><Relationship Id="rId4" Type="http://schemas.openxmlformats.org/officeDocument/2006/relationships/audio" Target="../media/media4.wma"/><Relationship Id="rId9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microsoft.com/office/2007/relationships/media" Target="../media/media5.wma"/><Relationship Id="rId7" Type="http://schemas.openxmlformats.org/officeDocument/2006/relationships/image" Target="../media/image11.png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4.xml"/><Relationship Id="rId10" Type="http://schemas.openxmlformats.org/officeDocument/2006/relationships/image" Target="../media/image4.png"/><Relationship Id="rId4" Type="http://schemas.openxmlformats.org/officeDocument/2006/relationships/audio" Target="../media/media5.wma"/><Relationship Id="rId9" Type="http://schemas.openxmlformats.org/officeDocument/2006/relationships/image" Target="../media/image10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17.wmf"/><Relationship Id="rId3" Type="http://schemas.openxmlformats.org/officeDocument/2006/relationships/audio" Target="../media/media8.wma"/><Relationship Id="rId7" Type="http://schemas.openxmlformats.org/officeDocument/2006/relationships/image" Target="../media/image14.wmf"/><Relationship Id="rId12" Type="http://schemas.openxmlformats.org/officeDocument/2006/relationships/oleObject" Target="../embeddings/oleObject7.bin"/><Relationship Id="rId2" Type="http://schemas.microsoft.com/office/2007/relationships/media" Target="../media/media8.wma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16.wmf"/><Relationship Id="rId5" Type="http://schemas.openxmlformats.org/officeDocument/2006/relationships/notesSlide" Target="../notesSlides/notesSlide1.xml"/><Relationship Id="rId10" Type="http://schemas.openxmlformats.org/officeDocument/2006/relationships/oleObject" Target="../embeddings/oleObject6.bin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5.wmf"/><Relationship Id="rId1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5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78562"/>
          </a:xfrm>
        </p:spPr>
        <p:txBody>
          <a:bodyPr anchor="t">
            <a:normAutofit/>
          </a:bodyPr>
          <a:lstStyle/>
          <a:p>
            <a:pPr>
              <a:spcBef>
                <a:spcPts val="0"/>
              </a:spcBef>
              <a:defRPr/>
            </a:pPr>
            <a:r>
              <a:rPr lang="en-US" sz="1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  <a: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32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Morphological Operation</a:t>
            </a:r>
            <a:r>
              <a:rPr lang="en-US" sz="1800" b="1" i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  <a: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b="1" i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  <a: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i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i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i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i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  <a: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  <a: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b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Department of </a:t>
            </a:r>
            <a: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Electronics </a:t>
            </a:r>
            <a: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and </a:t>
            </a:r>
            <a: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Electrical Communication Engineering</a:t>
            </a:r>
            <a: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  Indian Institute of Technology, </a:t>
            </a:r>
            <a:r>
              <a:rPr lang="en-US" sz="18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Kharagpur</a:t>
            </a:r>
            <a: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US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en-IN" sz="1800" dirty="0" smtClean="0">
                <a:solidFill>
                  <a:prstClr val="black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350" y="3352800"/>
            <a:ext cx="1257300" cy="13335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1</a:t>
            </a:fld>
            <a:endParaRPr lang="en-IN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04"/>
    </mc:Choice>
    <mc:Fallback>
      <p:transition spd="slow" advTm="21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10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475" y="1714500"/>
            <a:ext cx="7639050" cy="3429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553200"/>
            <a:ext cx="4927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is from: Digital Image processing by Gonzalez and Woods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Dilation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14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84"/>
    </mc:Choice>
    <mc:Fallback>
      <p:transition spd="slow" advTm="25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Dual Operation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34257" y="1676400"/>
            <a:ext cx="7976343" cy="5105400"/>
          </a:xfrm>
        </p:spPr>
        <p:txBody>
          <a:bodyPr>
            <a:normAutofit/>
          </a:bodyPr>
          <a:lstStyle/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Erosion and dilation are 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duals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each other with respect to set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complementation and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reflection. That is,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 marL="0" lvl="0" indent="0" algn="just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5760" lvl="1" indent="0" algn="just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03BDDE9-6B10-4AA9-8675-A5D878535D02}" type="slidenum">
              <a:rPr lang="en-IN" smtClean="0"/>
              <a:pPr/>
              <a:t>11</a:t>
            </a:fld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838200" y="6553200"/>
            <a:ext cx="4927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is from: Digital Image processing by Gonzalez and Woods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6329356"/>
              </p:ext>
            </p:extLst>
          </p:nvPr>
        </p:nvGraphicFramePr>
        <p:xfrm>
          <a:off x="3632200" y="3022600"/>
          <a:ext cx="18796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Equation" r:id="rId5" imgW="1879560" imgH="812520" progId="Equation.DSMT4">
                  <p:embed/>
                </p:oleObj>
              </mc:Choice>
              <mc:Fallback>
                <p:oleObj name="Equation" r:id="rId5" imgW="1879560" imgH="8125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32200" y="3022600"/>
                        <a:ext cx="18796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3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922"/>
    </mc:Choice>
    <mc:Fallback>
      <p:transition spd="slow" advTm="66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Opening and Closing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34257" y="1676400"/>
            <a:ext cx="7976343" cy="5105400"/>
          </a:xfrm>
        </p:spPr>
        <p:txBody>
          <a:bodyPr>
            <a:normAutofit/>
          </a:bodyPr>
          <a:lstStyle/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Opening: 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erosion of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followed by a dilation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Closing: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dilation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followed by a erosion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Opening removes (opens) </a:t>
            </a:r>
            <a:r>
              <a:rPr lang="en-US" sz="24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small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Closing fills (closes)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small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holes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5760" lvl="1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65760" lvl="1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03BDDE9-6B10-4AA9-8675-A5D878535D02}" type="slidenum">
              <a:rPr lang="en-IN" smtClean="0"/>
              <a:pPr/>
              <a:t>12</a:t>
            </a:fld>
            <a:endParaRPr lang="en-IN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1106371"/>
              </p:ext>
            </p:extLst>
          </p:nvPr>
        </p:nvGraphicFramePr>
        <p:xfrm>
          <a:off x="3543300" y="1752600"/>
          <a:ext cx="20574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0" name="Equation" r:id="rId5" imgW="2057400" imgH="304560" progId="Equation.DSMT4">
                  <p:embed/>
                </p:oleObj>
              </mc:Choice>
              <mc:Fallback>
                <p:oleObj name="Equation" r:id="rId5" imgW="205740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43300" y="1752600"/>
                        <a:ext cx="20574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6570142"/>
              </p:ext>
            </p:extLst>
          </p:nvPr>
        </p:nvGraphicFramePr>
        <p:xfrm>
          <a:off x="3536950" y="2667000"/>
          <a:ext cx="20701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1" name="Equation" r:id="rId7" imgW="2070000" imgH="304560" progId="Equation.DSMT4">
                  <p:embed/>
                </p:oleObj>
              </mc:Choice>
              <mc:Fallback>
                <p:oleObj name="Equation" r:id="rId7" imgW="207000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36950" y="2667000"/>
                        <a:ext cx="20701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80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19"/>
    </mc:Choice>
    <mc:Fallback>
      <p:transition spd="slow" advTm="50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13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7585" y="1657350"/>
            <a:ext cx="5145215" cy="50076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553200"/>
            <a:ext cx="4927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is from: Digital Image processing by Gonzalez and Woods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Opening and Closing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46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046"/>
    </mc:Choice>
    <mc:Fallback>
      <p:transition spd="slow" advTm="138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652355"/>
            <a:ext cx="9144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 smtClean="0">
                <a:latin typeface="Times New Roman" pitchFamily="18" charset="0"/>
                <a:cs typeface="Times New Roman" pitchFamily="18" charset="0"/>
              </a:rPr>
              <a:t>Thank You</a:t>
            </a:r>
            <a:endParaRPr lang="en-US" sz="5400" b="1" dirty="0"/>
          </a:p>
        </p:txBody>
      </p:sp>
      <p:sp>
        <p:nvSpPr>
          <p:cNvPr id="5" name="Slide Number Placeholder 2"/>
          <p:cNvSpPr txBox="1">
            <a:spLocks/>
          </p:cNvSpPr>
          <p:nvPr/>
        </p:nvSpPr>
        <p:spPr>
          <a:xfrm>
            <a:off x="8534400" y="0"/>
            <a:ext cx="609600" cy="609600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03BDDE9-6B10-4AA9-8675-A5D878535D02}" type="slidenum">
              <a:rPr lang="en-IN" sz="1400" b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14</a:t>
            </a:fld>
            <a:endParaRPr lang="en-IN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46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6"/>
    </mc:Choice>
    <mc:Fallback xmlns="">
      <p:transition spd="slow" advTm="966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Morphological Operation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34257" y="1676400"/>
            <a:ext cx="7976343" cy="5105400"/>
          </a:xfrm>
        </p:spPr>
        <p:txBody>
          <a:bodyPr>
            <a:normAutofit/>
          </a:bodyPr>
          <a:lstStyle/>
          <a:p>
            <a:pPr lvl="0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pixel transformations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lvl="0"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Operation, Logical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transformations</a:t>
            </a:r>
          </a:p>
          <a:p>
            <a:pPr marL="0" lvl="0" indent="0" algn="just">
              <a:buNone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Application :</a:t>
            </a:r>
          </a:p>
          <a:p>
            <a:pPr lvl="0" algn="just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Smooth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 boundaries for shape analysis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 noise and artefacts from an imperfect segmentation. 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 particular pixel configurations in an image for simple object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recognition.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65760" lvl="1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03BDDE9-6B10-4AA9-8675-A5D878535D02}" type="slidenum">
              <a:rPr lang="en-IN" smtClean="0"/>
              <a:pPr/>
              <a:t>2</a:t>
            </a:fld>
            <a:endParaRPr lang="en-IN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36727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44"/>
    </mc:Choice>
    <mc:Fallback>
      <p:transition spd="slow" advTm="64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Preliminaries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34257" y="1676400"/>
            <a:ext cx="7976343" cy="5105400"/>
          </a:xfrm>
        </p:spPr>
        <p:txBody>
          <a:bodyPr>
            <a:normAutofit/>
          </a:bodyPr>
          <a:lstStyle/>
          <a:p>
            <a:pPr lvl="0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binary images, the sets in question are members of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2-D integer space </a:t>
            </a:r>
            <a:r>
              <a:rPr lang="en-US" sz="2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Structuring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element (B)</a:t>
            </a:r>
          </a:p>
          <a:p>
            <a:pPr lvl="0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5760" lvl="1" indent="0">
              <a:buNone/>
            </a:pPr>
            <a:r>
              <a:rPr lang="en-US" sz="2400" dirty="0"/>
              <a:t/>
            </a:r>
            <a:br>
              <a:rPr lang="en-US" sz="2400" dirty="0"/>
            </a:br>
            <a:r>
              <a:rPr lang="en-US" sz="2100" dirty="0"/>
              <a:t/>
            </a:r>
            <a:br>
              <a:rPr lang="en-US" sz="2100" dirty="0"/>
            </a:br>
            <a:r>
              <a:rPr lang="en-US" sz="2100" dirty="0"/>
              <a:t/>
            </a:r>
            <a:br>
              <a:rPr lang="en-US" sz="2100" dirty="0"/>
            </a:br>
            <a:endParaRPr lang="en-US" sz="2100" dirty="0" smtClean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65760" lvl="1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03BDDE9-6B10-4AA9-8675-A5D878535D02}" type="slidenum">
              <a:rPr lang="en-IN" smtClean="0"/>
              <a:pPr/>
              <a:t>3</a:t>
            </a:fld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838200" y="6553200"/>
            <a:ext cx="4927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is from: Digital Image processing by Gonzalez and Woods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2629" y="3505199"/>
            <a:ext cx="990600" cy="103822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2200" y="2900362"/>
            <a:ext cx="419100" cy="22479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542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74"/>
    </mc:Choice>
    <mc:Fallback>
      <p:transition spd="slow" advTm="39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Preliminaries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34257" y="1447800"/>
            <a:ext cx="7976343" cy="5105400"/>
          </a:xfrm>
        </p:spPr>
        <p:txBody>
          <a:bodyPr>
            <a:normAutofit/>
          </a:bodyPr>
          <a:lstStyle/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Reflection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Z</a:t>
            </a:r>
            <a:r>
              <a:rPr 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set of points in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whose (x, y) coordinates have been replaced by  ( -x,-y) 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Translation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Z</a:t>
            </a:r>
            <a:r>
              <a:rPr lang="en-US" sz="2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the set of pixels in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whose (x, y) coordinates have been replaced by (x+z</a:t>
            </a:r>
            <a:r>
              <a:rPr lang="en-US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y+z</a:t>
            </a:r>
            <a:r>
              <a:rPr lang="en-US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where  z={z</a:t>
            </a:r>
            <a:r>
              <a:rPr lang="en-US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1,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z</a:t>
            </a:r>
            <a:r>
              <a:rPr lang="en-US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03BDDE9-6B10-4AA9-8675-A5D878535D02}" type="slidenum">
              <a:rPr lang="en-IN" smtClean="0"/>
              <a:pPr/>
              <a:t>4</a:t>
            </a:fld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838200" y="6553200"/>
            <a:ext cx="4927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is from: Digital Image processing by Gonzalez and Woods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6744060"/>
              </p:ext>
            </p:extLst>
          </p:nvPr>
        </p:nvGraphicFramePr>
        <p:xfrm>
          <a:off x="3079750" y="1524000"/>
          <a:ext cx="29083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2" name="Equation" r:id="rId6" imgW="2908080" imgH="368280" progId="Equation.DSMT4">
                  <p:embed/>
                </p:oleObj>
              </mc:Choice>
              <mc:Fallback>
                <p:oleObj name="Equation" r:id="rId6" imgW="290808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79750" y="1524000"/>
                        <a:ext cx="29083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2405" y="2633741"/>
            <a:ext cx="2873747" cy="2471659"/>
          </a:xfrm>
          <a:prstGeom prst="rect">
            <a:avLst/>
          </a:prstGeom>
        </p:spPr>
      </p:pic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5049891"/>
              </p:ext>
            </p:extLst>
          </p:nvPr>
        </p:nvGraphicFramePr>
        <p:xfrm>
          <a:off x="3079750" y="5335377"/>
          <a:ext cx="32766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3" name="Equation" r:id="rId9" imgW="3276360" imgH="330120" progId="Equation.DSMT4">
                  <p:embed/>
                </p:oleObj>
              </mc:Choice>
              <mc:Fallback>
                <p:oleObj name="Equation" r:id="rId9" imgW="3276360" imgH="330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79750" y="5335377"/>
                        <a:ext cx="3276600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618347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33"/>
    </mc:Choice>
    <mc:Fallback>
      <p:transition spd="slow" advTm="50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Erosion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34257" y="1676400"/>
                <a:ext cx="7976343" cy="5105400"/>
              </a:xfrm>
            </p:spPr>
            <p:txBody>
              <a:bodyPr>
                <a:normAutofit/>
              </a:bodyPr>
              <a:lstStyle/>
              <a:p>
                <a:pPr lvl="0"/>
                <a:r>
                  <a:rPr lang="en-US" sz="2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Dictionary meaning: reduction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loss</a:t>
                </a:r>
              </a:p>
              <a:p>
                <a:pPr lvl="1"/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shrinking or thinning</a:t>
                </a:r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/>
                <a:r>
                  <a:rPr lang="en-US" sz="2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Set Operation:</a:t>
                </a:r>
              </a:p>
              <a:p>
                <a:pPr lvl="1"/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 </a:t>
                </a:r>
                <a:r>
                  <a:rPr lang="en-US" sz="20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</a:t>
                </a:r>
                <a:r>
                  <a:rPr lang="en-US" sz="2000" i="1" baseline="30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0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A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a set of foreground pixels, </a:t>
                </a:r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a structuring element, and the </a:t>
                </a:r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’s 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foreground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values (1’s) </a:t>
                </a:r>
                <a:endPara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operation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⊖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indicates that the erosion of </a:t>
                </a:r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by </a:t>
                </a:r>
                <a:r>
                  <a:rPr lang="en-US" sz="2000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</a:t>
                </a:r>
                <a:r>
                  <a:rPr lang="en-US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which</a:t>
                </a:r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/>
                </a:r>
                <a:b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set of all points </a:t>
                </a:r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such that </a:t>
                </a:r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translated by </a:t>
                </a:r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z, 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contained in </a:t>
                </a:r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/>
                </a:r>
                <a:b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/>
                </a:r>
                <a:b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sz="21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/>
                </a:r>
                <a:br>
                  <a:rPr lang="en-US" sz="2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US" sz="21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0" lvl="0" indent="0" algn="just">
                  <a:buNone/>
                </a:pP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5760" lvl="1" indent="0" algn="just">
                  <a:buNone/>
                </a:pP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0" algn="just"/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0" algn="just"/>
                <a:endParaRPr lang="en-US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0" lvl="0" indent="0" algn="just">
                  <a:buNone/>
                </a:pP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34257" y="1676400"/>
                <a:ext cx="7976343" cy="5105400"/>
              </a:xfrm>
              <a:blipFill rotWithShape="0">
                <a:blip r:embed="rId6"/>
                <a:stretch>
                  <a:fillRect l="-153" t="-9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03BDDE9-6B10-4AA9-8675-A5D878535D02}" type="slidenum">
              <a:rPr lang="en-IN" smtClean="0"/>
              <a:pPr/>
              <a:t>5</a:t>
            </a:fld>
            <a:endParaRPr lang="en-I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3281134" y="2590800"/>
                <a:ext cx="304339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⊖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⊆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1134" y="2590800"/>
                <a:ext cx="3043397" cy="369332"/>
              </a:xfrm>
              <a:prstGeom prst="rect">
                <a:avLst/>
              </a:prstGeom>
              <a:blipFill rotWithShape="0">
                <a:blip r:embed="rId7"/>
                <a:stretch>
                  <a:fillRect b="-49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0156160"/>
              </p:ext>
            </p:extLst>
          </p:nvPr>
        </p:nvGraphicFramePr>
        <p:xfrm>
          <a:off x="3079750" y="4876800"/>
          <a:ext cx="29845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Equation" r:id="rId8" imgW="2984400" imgH="736560" progId="Equation.DSMT4">
                  <p:embed/>
                </p:oleObj>
              </mc:Choice>
              <mc:Fallback>
                <p:oleObj name="Equation" r:id="rId8" imgW="2984400" imgH="736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79750" y="4876800"/>
                        <a:ext cx="29845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3339214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80"/>
    </mc:Choice>
    <mc:Fallback>
      <p:transition spd="slow" advTm="81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Erosion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34257" y="1676400"/>
            <a:ext cx="7976343" cy="51054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100" dirty="0" smtClean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65760" lvl="1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03BDDE9-6B10-4AA9-8675-A5D878535D02}" type="slidenum">
              <a:rPr lang="en-IN" smtClean="0"/>
              <a:pPr/>
              <a:t>6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392" y="1905000"/>
            <a:ext cx="7953375" cy="42195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6553200"/>
            <a:ext cx="4927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is from: Digital Image processing by Gonzalez and Woods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378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027"/>
    </mc:Choice>
    <mc:Fallback>
      <p:transition spd="slow" advTm="75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Erosion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34257" y="1676400"/>
            <a:ext cx="7976343" cy="510540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100" dirty="0" smtClean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65760" lvl="1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03BDDE9-6B10-4AA9-8675-A5D878535D02}" type="slidenum">
              <a:rPr lang="en-IN" smtClean="0"/>
              <a:pPr/>
              <a:t>7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728" y="1852612"/>
            <a:ext cx="7391400" cy="47529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6553200"/>
            <a:ext cx="4927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is from: Digital Image processing by Gonzalez and Woods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882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45"/>
    </mc:Choice>
    <mc:Fallback>
      <p:transition spd="slow" advTm="309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Dilation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34257" y="1676400"/>
            <a:ext cx="7976343" cy="5105400"/>
          </a:xfrm>
        </p:spPr>
        <p:txBody>
          <a:bodyPr>
            <a:normAutofit/>
          </a:bodyPr>
          <a:lstStyle/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Dictionary meaning: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enlargement, stretching, or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expansion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grows or thickens  </a:t>
            </a:r>
          </a:p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Set Operation:</a:t>
            </a:r>
          </a:p>
          <a:p>
            <a:pPr lvl="1"/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Z</a:t>
            </a:r>
            <a:r>
              <a:rPr lang="en-US" sz="2000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2,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set of foreground pixels,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structuring element, and the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 foreground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values (1’s) 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its origin and translating the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reflection by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dilation of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is the set of all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displacements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such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the foreground elements of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overlap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least one element of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65760" lvl="1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03BDDE9-6B10-4AA9-8675-A5D878535D02}" type="slidenum">
              <a:rPr lang="en-IN" smtClean="0"/>
              <a:pPr/>
              <a:t>8</a:t>
            </a:fld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838200" y="6553200"/>
            <a:ext cx="4927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is from: Digital Image processing by Gonzalez and Woods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6435066"/>
              </p:ext>
            </p:extLst>
          </p:nvPr>
        </p:nvGraphicFramePr>
        <p:xfrm>
          <a:off x="3079750" y="5816600"/>
          <a:ext cx="29845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8" name="Equation" r:id="rId6" imgW="2984400" imgH="736560" progId="Equation.DSMT4">
                  <p:embed/>
                </p:oleObj>
              </mc:Choice>
              <mc:Fallback>
                <p:oleObj name="Equation" r:id="rId6" imgW="2984400" imgH="736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79750" y="5816600"/>
                        <a:ext cx="29845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1109302"/>
              </p:ext>
            </p:extLst>
          </p:nvPr>
        </p:nvGraphicFramePr>
        <p:xfrm>
          <a:off x="3200400" y="2514600"/>
          <a:ext cx="27432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9" name="Equation" r:id="rId8" imgW="2743200" imgH="469800" progId="Equation.DSMT4">
                  <p:embed/>
                </p:oleObj>
              </mc:Choice>
              <mc:Fallback>
                <p:oleObj name="Equation" r:id="rId8" imgW="274320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200400" y="2514600"/>
                        <a:ext cx="27432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4364005"/>
              </p:ext>
            </p:extLst>
          </p:nvPr>
        </p:nvGraphicFramePr>
        <p:xfrm>
          <a:off x="1295400" y="3657600"/>
          <a:ext cx="834189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0" name="Equation" r:id="rId10" imgW="660240" imgH="241200" progId="Equation.DSMT4">
                  <p:embed/>
                </p:oleObj>
              </mc:Choice>
              <mc:Fallback>
                <p:oleObj name="Equation" r:id="rId10" imgW="660240" imgH="241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295400" y="3657600"/>
                        <a:ext cx="834189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4266244"/>
              </p:ext>
            </p:extLst>
          </p:nvPr>
        </p:nvGraphicFramePr>
        <p:xfrm>
          <a:off x="4566708" y="4648200"/>
          <a:ext cx="233892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1" name="Equation" r:id="rId12" imgW="215640" imgH="304560" progId="Equation.DSMT4">
                  <p:embed/>
                </p:oleObj>
              </mc:Choice>
              <mc:Fallback>
                <p:oleObj name="Equation" r:id="rId12" imgW="21564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566708" y="4648200"/>
                        <a:ext cx="233892" cy="33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585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207"/>
    </mc:Choice>
    <mc:Fallback>
      <p:transition spd="slow" advTm="104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BDDE9-6B10-4AA9-8675-A5D878535D02}" type="slidenum">
              <a:rPr lang="en-IN" smtClean="0"/>
              <a:pPr/>
              <a:t>9</a:t>
            </a:fld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121" y="1594513"/>
            <a:ext cx="7797927" cy="52424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553200"/>
            <a:ext cx="4927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is from: Digital Image processing by Gonzalez and Woods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153400" cy="990600"/>
          </a:xfrm>
        </p:spPr>
        <p:txBody>
          <a:bodyPr>
            <a:norm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Dilation</a:t>
            </a:r>
            <a:endParaRPr lang="en-IN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934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104"/>
    </mc:Choice>
    <mc:Fallback>
      <p:transition spd="slow" advTm="58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34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6|3.9|7.8|2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0.5|0.7|11|14.6|1.1|6.8|12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10.4|0.9|0.4|60.6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58106</TotalTime>
  <Words>459</Words>
  <Application>Microsoft Office PowerPoint</Application>
  <PresentationFormat>On-screen Show (4:3)</PresentationFormat>
  <Paragraphs>107</Paragraphs>
  <Slides>14</Slides>
  <Notes>1</Notes>
  <HiddenSlides>0</HiddenSlides>
  <MMClips>13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Calibri</vt:lpstr>
      <vt:lpstr>Cambria Math</vt:lpstr>
      <vt:lpstr>Times New Roman</vt:lpstr>
      <vt:lpstr>Tw Cen MT</vt:lpstr>
      <vt:lpstr>Wingdings</vt:lpstr>
      <vt:lpstr>Wingdings 2</vt:lpstr>
      <vt:lpstr>Median</vt:lpstr>
      <vt:lpstr>Office Theme</vt:lpstr>
      <vt:lpstr>Equation</vt:lpstr>
      <vt:lpstr>  Morphological Operation                    Department of Electronics and Electrical Communication Engineering    Indian Institute of Technology, Kharagpur  </vt:lpstr>
      <vt:lpstr> Morphological Operation</vt:lpstr>
      <vt:lpstr> Preliminaries</vt:lpstr>
      <vt:lpstr> Preliminaries</vt:lpstr>
      <vt:lpstr> Erosion</vt:lpstr>
      <vt:lpstr> Erosion</vt:lpstr>
      <vt:lpstr> Erosion</vt:lpstr>
      <vt:lpstr> Dilation</vt:lpstr>
      <vt:lpstr> Dilation</vt:lpstr>
      <vt:lpstr> Dilation</vt:lpstr>
      <vt:lpstr> Dual Operation</vt:lpstr>
      <vt:lpstr> Opening and Closing</vt:lpstr>
      <vt:lpstr> Opening and Closing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Availability of FSO link in different atmosphere conditions</dc:title>
  <dc:creator>vinod</dc:creator>
  <cp:lastModifiedBy>Riya</cp:lastModifiedBy>
  <cp:revision>1949</cp:revision>
  <cp:lastPrinted>2017-05-31T14:23:55Z</cp:lastPrinted>
  <dcterms:created xsi:type="dcterms:W3CDTF">2014-10-26T04:54:06Z</dcterms:created>
  <dcterms:modified xsi:type="dcterms:W3CDTF">2021-02-23T06:13:58Z</dcterms:modified>
</cp:coreProperties>
</file>

<file path=docProps/thumbnail.jpeg>
</file>